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147480314" r:id="rId4"/>
    <p:sldId id="2147480321" r:id="rId5"/>
    <p:sldId id="2147480324" r:id="rId6"/>
    <p:sldId id="2147480326" r:id="rId7"/>
    <p:sldId id="2147480320" r:id="rId8"/>
    <p:sldId id="2147480322" r:id="rId9"/>
    <p:sldId id="2147480323" r:id="rId10"/>
    <p:sldId id="2147480325" r:id="rId11"/>
    <p:sldId id="2147480328" r:id="rId12"/>
    <p:sldId id="2147480333" r:id="rId13"/>
    <p:sldId id="2147480338" r:id="rId14"/>
    <p:sldId id="2147480332" r:id="rId15"/>
    <p:sldId id="214748033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051" autoAdjust="0"/>
  </p:normalViewPr>
  <p:slideViewPr>
    <p:cSldViewPr snapToGrid="0">
      <p:cViewPr>
        <p:scale>
          <a:sx n="70" d="100"/>
          <a:sy n="70" d="100"/>
        </p:scale>
        <p:origin x="1142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24.jpeg>
</file>

<file path=ppt/media/image25.png>
</file>

<file path=ppt/media/image26.jpeg>
</file>

<file path=ppt/media/image27.png>
</file>

<file path=ppt/media/image3.jp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64F336-C693-457C-9AB9-06B6F7BE9919}" type="datetimeFigureOut">
              <a:rPr lang="en-GB" smtClean="0"/>
              <a:t>10/06/2024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192A6-C79E-4F42-9463-D44CE7A18C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3599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192A6-C79E-4F42-9463-D44CE7A18CE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1714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192A6-C79E-4F42-9463-D44CE7A18CE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706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192A6-C79E-4F42-9463-D44CE7A18CE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027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192A6-C79E-4F42-9463-D44CE7A18CE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107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AFBA-6615-39CD-F008-611B4E21A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25B8D5-865E-9B62-DAD1-B80CA90614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C6AFE-11CE-05D5-C4BE-92646044E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A5143-9846-0F8C-5991-F783D27EE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265A0-EA9A-7852-8B63-4A6DFBB4F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119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900C8-669D-3B87-58F6-CB62D490F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D9F68-4378-806D-4020-4C10A9D545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E5931-0E05-7AA5-6EDE-310E4907F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0C500-22EB-FD0E-088A-692CC2C89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B9C3-B3E6-E795-4E79-5045E0D51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565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1A3258-8387-4823-296F-4FCC256DD4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341A42-0E4C-9382-43D9-6E5FC00F49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D709C-1722-E4E3-5AEB-DCFB7FC94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CB24D-C51B-EBF6-55F5-CA336A952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1A4AE-7C49-BA41-EDF9-E28F4DEC8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029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CF9DD-4A42-7DA2-F79D-55A5B9518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A70BDB-8DF0-080E-F5DF-FAC0C869FD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5F41B-14BF-C715-7A8A-D70F66F66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F4199-6D22-DBF7-5531-A5BA1B329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AF18E-091A-ABBA-17A9-FF4440A39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69560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6FBE2-9B31-4ED0-C6FE-27896F62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10BB8-95B2-3F66-EDD6-A47B704C2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9D1100-4134-CED9-091A-B83372EB9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FF0117-7129-D53D-0CAC-86CE2AEB0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B2B0D-0345-79FB-A8E3-4A95E2EB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24632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953D-EA3C-9D75-970A-1F818812B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EE361-0757-C584-1603-439AC0F80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BD2EB-DC4E-949E-09ED-8A1B0B98A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C1FFF-0940-7CF1-BA84-66A1FFD0C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41621-E684-2611-996D-2FE4CDB33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548026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1F96D-319C-10C8-A7D4-2F66B90DF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78717-29F9-1FB8-231B-58F1634EC4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28685E-5BF2-9F01-1779-55866D48B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D081B-9287-FD50-9B58-10E8654BE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9CBEE-94BB-C102-A686-FB9176964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0972F0-FE4C-6393-BD25-F23F360AF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480939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1ADFB-9B91-6970-ABBF-11F796150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65C8CD-323A-D940-5051-462F7301B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48313A-9D83-EAF2-8411-3E42F430A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5907AB-B102-8598-87DE-D99146E241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230EA8-2339-E314-3823-E6956609CD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2072E7-3B55-11DA-8F76-299AC8B8B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4469A2-BE1B-C73D-23F2-600DF5EA2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B7D645-915F-44EE-73F5-348CAAC17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720326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D95D-F878-AA36-4F1E-41678466A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9CC9E6-8708-0745-6BFA-6CF8609C2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BCD18A-2B25-F4D3-5400-C87EA2853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501CAA-3447-3CDC-2D6E-CFC4E263D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70112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21CF0B-0C71-A2D0-0E11-B7DAD649F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E4CA54-DFBA-8C60-9814-F3914F159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63EA09-7ECC-3559-4AF1-AE28BDAC6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28788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645CD-75F0-4F16-835C-E250DC967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C0506-708D-366F-85DC-6193EC54C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0E1482-495E-8810-6CEF-1C26F9BFC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442170-5C63-BE96-938A-1ADB6A2CE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F3DF78-4923-C8D8-71E1-06743B62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8F351F-2DBE-DAE0-7433-AD4BC77FA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4616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DE821-35A4-AF89-38B9-C338C5B68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EB573-AE61-162C-72E2-D123A168A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615C0-6437-C475-9098-E207310A1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A4E29-A0EB-A621-3D19-FD962761A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64875-CA9E-1695-AA40-5DE2E6D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4179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C632-59CE-A941-9D68-FE7213C49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5801E4-C192-5868-11D1-C0BDF567D4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B2924F-CDFA-F417-B71D-22F5642E8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9DB8A5-06B3-8EBA-8A39-B21BFB0DC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83E554-A063-DDAD-3D66-A0D173B47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B4BDEE-D09B-EB29-AE80-112B8E115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48393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3ABD9-E4A4-A6BF-FCE0-2B7A92874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EC9489-9010-5B85-1D7F-B6C82EA7E7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A81B3-450A-6483-CE58-AD21F3E2E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4B46D3-FB40-B297-D831-DD9C36E2B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0BAAF-8153-1691-A3D5-1883784A1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216741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706AAD-52ED-F83A-6962-316DA99CE5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427F76-F891-8F99-B9A8-78E4CC4E63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0E903A-E20D-9EFE-968D-AE3C91A4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43D59-889F-1A10-D59B-68B8040C9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2002A-D1B4-6656-4F8E-CC7CD55C3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4555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BCBD-C2BB-FBFF-1255-5132B75BC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43E84D-BA0B-7907-BFDC-2AC7249F5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73C69-A167-E2F2-C868-E1FF39B7A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D6BD0-D801-BA2D-366D-37AEC3DC1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0ECF3-D56A-201F-0967-17E054898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7136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C2613-7502-72F9-1B92-E5837497F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3CFCA-DF22-6D63-959B-FC299450E4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08F682-10AE-D987-7100-D56ECA7F5D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F0BAB2-1CBD-613C-EC88-8481E6101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26EF1-2D57-2DFB-3B1B-39BEAFC17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2AC3D2-E15E-AA95-72EA-8332039B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7533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4868D-A8C8-5038-0CFA-AB2947846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110A97-EC73-A9AD-F3E7-4FECC96EB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D14DEA-902D-3E6F-EB38-F557CA897C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766F84-6DF7-3EF0-E1EB-B87A921967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3FA2D0-4A72-8309-4F0F-D48D5DB3C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551585-CEBD-0CBF-2B82-0E6B56D5A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B375C2-DA61-9433-F9DE-514881BAD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7C41C9-8D06-3F56-3BF7-718C3EF6D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6096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CFFA3-1894-6A97-DFC8-BFD95A79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DE88F1-2969-83F2-0427-E60D7E798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4B7D2-8606-F18E-C805-04D7F0563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EA43CF-5E34-8D4D-F338-E5ADACC9D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850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0EED8B-1660-306A-F8CB-CF0877CBB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16FFC9-09F5-E6B8-6D36-634AD48A5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A5589-0B9C-2E2D-2539-3964466B0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256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A08E4-4A6E-27F3-53BC-52FA4E0BC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8CAEC-76A2-9A0D-DE22-7249907D2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AD8C9E-D358-04CA-9771-DCFF72E6D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13C6F-E490-A687-2316-508C8D2E2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FE739-E38C-E8F9-090D-2746E79CF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0B7800-020D-6865-FBD6-C520DC1CF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5141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94B1D-A869-4869-918E-553F4EFD9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8B66B7-A622-3544-9922-CF09C4A891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A216ED-9A62-DDE9-1679-2925C06C32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6ACEA4-5793-4092-B310-18A0EA2B0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86F442-0719-2E76-D143-F7AB6C7CA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2860E0-3E3B-0D39-E7EE-0415BD360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868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DC3B07-8A71-F957-0CB9-4F1EBC847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50FD3-7B92-B5C7-E1C3-721D0A277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FF4A8-FD4C-B68C-1D55-268F90AD5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C86A69-4762-4F8D-AD65-E85133A9E2AC}" type="datetimeFigureOut">
              <a:rPr lang="en-GB" smtClean="0"/>
              <a:t>09/06/2024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D6F7F-AF76-4187-446B-EF94F157FE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FFA5D-A2BD-8440-690F-C0BBE13179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DD1C5F-AE01-47F9-BB3B-309DDDDFE0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204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2424DF-0D6D-582C-68AA-C36373144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8DE73-1D9B-18F5-FD94-7E7E39C0E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DA46F-B5DC-E7D8-A0A1-C339D2858F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0EB39-F645-0B4A-BE2C-8579F4A417FC}" type="datetimeFigureOut">
              <a:rPr lang="en-NL" smtClean="0"/>
              <a:t>06/10/2024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1CABE-52E0-4F65-45B9-FF487F1C17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75CEB-7105-C65F-3945-7D86243C2E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CC272-FF3B-ED43-B651-5E6A36AF765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2433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jpe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wiki.seg.org/wiki/F3_Netherland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6" descr="A white background with a sphere&#10;&#10;Description automatically generated with medium confidence">
            <a:extLst>
              <a:ext uri="{FF2B5EF4-FFF2-40B4-BE49-F238E27FC236}">
                <a16:creationId xmlns:a16="http://schemas.microsoft.com/office/drawing/2014/main" id="{370F325C-F484-7390-42EE-4F7F5713DA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rcRect b="1324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9FFCA6-C89F-8F9B-255A-9728A126D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3200" y="2125663"/>
            <a:ext cx="9144000" cy="2387600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GeoEmbed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FC5E71-ED28-5078-6188-87BA933E38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4084" y="5760280"/>
            <a:ext cx="9144000" cy="1199320"/>
          </a:xfrm>
        </p:spPr>
        <p:txBody>
          <a:bodyPr/>
          <a:lstStyle/>
          <a:p>
            <a:pPr algn="l"/>
            <a:r>
              <a:rPr lang="en-US" dirty="0"/>
              <a:t>EAGE: Hackathon</a:t>
            </a:r>
          </a:p>
          <a:p>
            <a:pPr algn="l"/>
            <a:r>
              <a:rPr lang="en-US" dirty="0"/>
              <a:t>Coding to net-zero: AI for energy-efficient future</a:t>
            </a:r>
            <a:endParaRPr lang="en-GB" dirty="0"/>
          </a:p>
        </p:txBody>
      </p:sp>
      <p:pic>
        <p:nvPicPr>
          <p:cNvPr id="4" name="Picture 2" descr="Media Center - EAGE Annual 2024">
            <a:extLst>
              <a:ext uri="{FF2B5EF4-FFF2-40B4-BE49-F238E27FC236}">
                <a16:creationId xmlns:a16="http://schemas.microsoft.com/office/drawing/2014/main" id="{418EABD6-CE09-C7E4-2E26-EA30C1472C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76" t="21546" r="4798" b="20335"/>
          <a:stretch/>
        </p:blipFill>
        <p:spPr bwMode="auto">
          <a:xfrm>
            <a:off x="165100" y="101600"/>
            <a:ext cx="2368550" cy="2042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81473215-A786-C71C-BE41-EF5BC5B49735}"/>
              </a:ext>
            </a:extLst>
          </p:cNvPr>
          <p:cNvSpPr txBox="1">
            <a:spLocks/>
          </p:cNvSpPr>
          <p:nvPr/>
        </p:nvSpPr>
        <p:spPr>
          <a:xfrm>
            <a:off x="2139287" y="4464406"/>
            <a:ext cx="8239836" cy="726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Leveraging geoscience company data with embeddings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3113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85" y="-137618"/>
            <a:ext cx="10326914" cy="1325563"/>
          </a:xfrm>
        </p:spPr>
        <p:txBody>
          <a:bodyPr>
            <a:normAutofit/>
          </a:bodyPr>
          <a:lstStyle/>
          <a:p>
            <a:r>
              <a:rPr lang="en-US" sz="4000" dirty="0">
                <a:cs typeface="Calibri Light"/>
              </a:rPr>
              <a:t>Test1: Results</a:t>
            </a:r>
            <a:endParaRPr lang="en-US" dirty="0">
              <a:cs typeface="Calibri Light"/>
            </a:endParaRPr>
          </a:p>
        </p:txBody>
      </p:sp>
      <p:pic>
        <p:nvPicPr>
          <p:cNvPr id="5" name="Picture 4" descr="A group of images of different colors&#10;&#10;Description automatically generated">
            <a:extLst>
              <a:ext uri="{FF2B5EF4-FFF2-40B4-BE49-F238E27FC236}">
                <a16:creationId xmlns:a16="http://schemas.microsoft.com/office/drawing/2014/main" id="{BBCEAA7F-DC9F-28D0-39B8-DDC1AD136B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5"/>
          <a:stretch/>
        </p:blipFill>
        <p:spPr>
          <a:xfrm>
            <a:off x="5323874" y="2635623"/>
            <a:ext cx="6424814" cy="36527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A7617E-1EA1-F3BA-A8CB-714CEE269343}"/>
              </a:ext>
            </a:extLst>
          </p:cNvPr>
          <p:cNvSpPr txBox="1"/>
          <p:nvPr/>
        </p:nvSpPr>
        <p:spPr>
          <a:xfrm>
            <a:off x="2117271" y="1409700"/>
            <a:ext cx="870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E7F1DC-1EB5-48A5-E095-237FC4A3D706}"/>
              </a:ext>
            </a:extLst>
          </p:cNvPr>
          <p:cNvSpPr txBox="1"/>
          <p:nvPr/>
        </p:nvSpPr>
        <p:spPr>
          <a:xfrm>
            <a:off x="3390900" y="1409700"/>
            <a:ext cx="6571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Seismic attribute vertical chaotic disturbance related to gas chimney</a:t>
            </a:r>
            <a:endParaRPr lang="en-GB" dirty="0"/>
          </a:p>
        </p:txBody>
      </p:sp>
      <p:pic>
        <p:nvPicPr>
          <p:cNvPr id="10" name="Picture 9" descr="A group of images of different colors&#10;&#10;Description automatically generated">
            <a:extLst>
              <a:ext uri="{FF2B5EF4-FFF2-40B4-BE49-F238E27FC236}">
                <a16:creationId xmlns:a16="http://schemas.microsoft.com/office/drawing/2014/main" id="{46CB001D-6713-8FB6-E19E-DB219782AE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96" t="1846" r="70617" b="60987"/>
          <a:stretch/>
        </p:blipFill>
        <p:spPr>
          <a:xfrm>
            <a:off x="2014612" y="3035700"/>
            <a:ext cx="2601395" cy="22502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6314FBD-0138-5BA9-65B8-6ACD5A1E7F5E}"/>
              </a:ext>
            </a:extLst>
          </p:cNvPr>
          <p:cNvSpPr txBox="1"/>
          <p:nvPr/>
        </p:nvSpPr>
        <p:spPr>
          <a:xfrm>
            <a:off x="2325807" y="2380407"/>
            <a:ext cx="1979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Highest confidence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304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85" y="-137618"/>
            <a:ext cx="10326914" cy="1325563"/>
          </a:xfrm>
        </p:spPr>
        <p:txBody>
          <a:bodyPr>
            <a:normAutofit/>
          </a:bodyPr>
          <a:lstStyle/>
          <a:p>
            <a:r>
              <a:rPr lang="en-US" sz="4000" dirty="0">
                <a:cs typeface="Calibri Light"/>
              </a:rPr>
              <a:t>Test2: Results</a:t>
            </a:r>
            <a:endParaRPr lang="en-US" dirty="0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A7617E-1EA1-F3BA-A8CB-714CEE269343}"/>
              </a:ext>
            </a:extLst>
          </p:cNvPr>
          <p:cNvSpPr txBox="1"/>
          <p:nvPr/>
        </p:nvSpPr>
        <p:spPr>
          <a:xfrm>
            <a:off x="3434764" y="1557277"/>
            <a:ext cx="870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314FBD-0138-5BA9-65B8-6ACD5A1E7F5E}"/>
              </a:ext>
            </a:extLst>
          </p:cNvPr>
          <p:cNvSpPr txBox="1"/>
          <p:nvPr/>
        </p:nvSpPr>
        <p:spPr>
          <a:xfrm>
            <a:off x="2177358" y="2868215"/>
            <a:ext cx="1979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Highest confidence</a:t>
            </a:r>
            <a:endParaRPr lang="en-GB" dirty="0">
              <a:solidFill>
                <a:srgbClr val="FF0000"/>
              </a:solidFill>
            </a:endParaRPr>
          </a:p>
        </p:txBody>
      </p:sp>
      <p:pic>
        <p:nvPicPr>
          <p:cNvPr id="3" name="Content Placeholder 3" descr="A group of different colored lines&#10;&#10;Description automatically generated">
            <a:extLst>
              <a:ext uri="{FF2B5EF4-FFF2-40B4-BE49-F238E27FC236}">
                <a16:creationId xmlns:a16="http://schemas.microsoft.com/office/drawing/2014/main" id="{01797F71-F42A-FE31-DB3F-CDD914190F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266"/>
          <a:stretch/>
        </p:blipFill>
        <p:spPr>
          <a:xfrm>
            <a:off x="4573439" y="3237547"/>
            <a:ext cx="7317541" cy="3018246"/>
          </a:xfrm>
          <a:prstGeom prst="rect">
            <a:avLst/>
          </a:prstGeom>
        </p:spPr>
      </p:pic>
      <p:pic>
        <p:nvPicPr>
          <p:cNvPr id="4" name="Content Placeholder 3" descr="A group of different colored lines&#10;&#10;Description automatically generated">
            <a:extLst>
              <a:ext uri="{FF2B5EF4-FFF2-40B4-BE49-F238E27FC236}">
                <a16:creationId xmlns:a16="http://schemas.microsoft.com/office/drawing/2014/main" id="{59723AA4-FEC3-C6C2-A71C-4768140472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684" t="5593" r="40156" b="65220"/>
          <a:stretch/>
        </p:blipFill>
        <p:spPr>
          <a:xfrm>
            <a:off x="4530032" y="751678"/>
            <a:ext cx="2276625" cy="1773310"/>
          </a:xfrm>
          <a:prstGeom prst="rect">
            <a:avLst/>
          </a:prstGeom>
        </p:spPr>
      </p:pic>
      <p:pic>
        <p:nvPicPr>
          <p:cNvPr id="8" name="Content Placeholder 3" descr="A group of different colored lines&#10;&#10;Description automatically generated">
            <a:extLst>
              <a:ext uri="{FF2B5EF4-FFF2-40B4-BE49-F238E27FC236}">
                <a16:creationId xmlns:a16="http://schemas.microsoft.com/office/drawing/2014/main" id="{E62D9D89-FA49-67EB-98D9-F4363AECB0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46" t="33266" r="76709" b="33463"/>
          <a:stretch/>
        </p:blipFill>
        <p:spPr>
          <a:xfrm>
            <a:off x="1809237" y="3283434"/>
            <a:ext cx="2347124" cy="250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24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31488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7681" y="189853"/>
            <a:ext cx="10326914" cy="934624"/>
          </a:xfrm>
        </p:spPr>
        <p:txBody>
          <a:bodyPr>
            <a:normAutofit/>
          </a:bodyPr>
          <a:lstStyle/>
          <a:p>
            <a:r>
              <a:rPr lang="en-US" sz="4000" dirty="0">
                <a:cs typeface="Calibri Light"/>
              </a:rPr>
              <a:t>Conclusion &amp; Way forward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59736A-5FF2-2CF1-3907-AF05E36F2845}"/>
              </a:ext>
            </a:extLst>
          </p:cNvPr>
          <p:cNvSpPr txBox="1"/>
          <p:nvPr/>
        </p:nvSpPr>
        <p:spPr>
          <a:xfrm>
            <a:off x="2411951" y="3690347"/>
            <a:ext cx="82749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cs typeface="Calibri" panose="020F0502020204030204"/>
              </a:rPr>
              <a:t>Leverage historical data contained in all the available projects (even for training)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 panose="020F0502020204030204"/>
              </a:rPr>
              <a:t>Move faster toward to solutions (more </a:t>
            </a:r>
            <a:r>
              <a:rPr lang="en-US" b="1">
                <a:cs typeface="Calibri" panose="020F0502020204030204"/>
              </a:rPr>
              <a:t>time-efficient</a:t>
            </a:r>
            <a:r>
              <a:rPr lang="en-US">
                <a:cs typeface="Calibri" panose="020F0502020204030204"/>
              </a:rPr>
              <a:t> and so more </a:t>
            </a:r>
            <a:r>
              <a:rPr lang="en-US" b="1">
                <a:cs typeface="Calibri" panose="020F0502020204030204"/>
              </a:rPr>
              <a:t>energy-efficient</a:t>
            </a:r>
            <a:r>
              <a:rPr lang="en-US">
                <a:cs typeface="Calibri" panose="020F0502020204030204"/>
              </a:rPr>
              <a:t>)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 panose="020F0502020204030204"/>
              </a:rPr>
              <a:t>Only use finetuning (</a:t>
            </a:r>
            <a:r>
              <a:rPr lang="en-US" b="1">
                <a:cs typeface="Calibri" panose="020F0502020204030204"/>
              </a:rPr>
              <a:t>energy-efficient</a:t>
            </a:r>
            <a:r>
              <a:rPr lang="en-US">
                <a:cs typeface="Calibri" panose="020F0502020204030204"/>
              </a:rPr>
              <a:t>) (reuse already very good model build by big companies like OpenAI, Google, Nvidia, …)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FA377C-C364-203C-1AD5-9D943806C88B}"/>
              </a:ext>
            </a:extLst>
          </p:cNvPr>
          <p:cNvSpPr txBox="1"/>
          <p:nvPr/>
        </p:nvSpPr>
        <p:spPr>
          <a:xfrm>
            <a:off x="2411950" y="1675139"/>
            <a:ext cx="82749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cs typeface="Calibri" panose="020F0502020204030204"/>
              </a:rPr>
              <a:t>Increase the dataset -&gt; several hundreds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 panose="020F0502020204030204"/>
              </a:rPr>
              <a:t>Build a strong validation methodology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Test other pretrained models</a:t>
            </a:r>
            <a:endParaRPr lang="en-US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 panose="020F0502020204030204"/>
              </a:rPr>
              <a:t>Integrate other modalities like </a:t>
            </a:r>
            <a:r>
              <a:rPr lang="en-US">
                <a:ea typeface="+mn-lt"/>
                <a:cs typeface="+mn-lt"/>
              </a:rPr>
              <a:t>well </a:t>
            </a:r>
            <a:r>
              <a:rPr lang="en-US">
                <a:cs typeface="Calibri" panose="020F0502020204030204"/>
              </a:rPr>
              <a:t>logs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D6BD42-0571-F10D-186E-E03BFDEB72DB}"/>
              </a:ext>
            </a:extLst>
          </p:cNvPr>
          <p:cNvSpPr txBox="1"/>
          <p:nvPr/>
        </p:nvSpPr>
        <p:spPr>
          <a:xfrm>
            <a:off x="2411950" y="1303586"/>
            <a:ext cx="13539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cs typeface="Calibri"/>
              </a:rPr>
              <a:t>Technical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CAC287-3A84-AC47-E40E-951DC5288CD2}"/>
              </a:ext>
            </a:extLst>
          </p:cNvPr>
          <p:cNvSpPr txBox="1"/>
          <p:nvPr/>
        </p:nvSpPr>
        <p:spPr>
          <a:xfrm>
            <a:off x="2462329" y="3318792"/>
            <a:ext cx="13539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To net-zero</a:t>
            </a:r>
          </a:p>
        </p:txBody>
      </p:sp>
    </p:spTree>
    <p:extLst>
      <p:ext uri="{BB962C8B-B14F-4D97-AF65-F5344CB8AC3E}">
        <p14:creationId xmlns:p14="http://schemas.microsoft.com/office/powerpoint/2010/main" val="73229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6518"/>
          <a:stretch/>
        </p:blipFill>
        <p:spPr>
          <a:xfrm>
            <a:off x="0" y="0"/>
            <a:ext cx="1643743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7681" y="189853"/>
            <a:ext cx="10326914" cy="934624"/>
          </a:xfrm>
        </p:spPr>
        <p:txBody>
          <a:bodyPr>
            <a:normAutofit/>
          </a:bodyPr>
          <a:lstStyle/>
          <a:p>
            <a:r>
              <a:rPr lang="en-US" sz="4000" dirty="0">
                <a:cs typeface="Calibri Light"/>
              </a:rPr>
              <a:t>Some applications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C91B06-C046-2342-1433-0D6697534A89}"/>
              </a:ext>
            </a:extLst>
          </p:cNvPr>
          <p:cNvSpPr txBox="1"/>
          <p:nvPr/>
        </p:nvSpPr>
        <p:spPr>
          <a:xfrm>
            <a:off x="3614348" y="1480848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CCUS </a:t>
            </a:r>
          </a:p>
        </p:txBody>
      </p:sp>
      <p:pic>
        <p:nvPicPr>
          <p:cNvPr id="12292" name="Picture 4" descr="Carbon Capture Storage, Sleipner West 4D seismic monitoring | RPS">
            <a:extLst>
              <a:ext uri="{FF2B5EF4-FFF2-40B4-BE49-F238E27FC236}">
                <a16:creationId xmlns:a16="http://schemas.microsoft.com/office/drawing/2014/main" id="{7A38D358-4334-4C5C-6820-E59093D5D5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1"/>
          <a:stretch/>
        </p:blipFill>
        <p:spPr bwMode="auto">
          <a:xfrm>
            <a:off x="2005890" y="2152536"/>
            <a:ext cx="3943154" cy="2880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East-west transect shown within the final static earth model; surface ...">
            <a:extLst>
              <a:ext uri="{FF2B5EF4-FFF2-40B4-BE49-F238E27FC236}">
                <a16:creationId xmlns:a16="http://schemas.microsoft.com/office/drawing/2014/main" id="{233E9726-5D53-4A17-2A96-65F8D64A3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9643" y="2171504"/>
            <a:ext cx="4605825" cy="279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3BCADF1-F5D3-4A7B-AAF3-2129161602D9}"/>
              </a:ext>
            </a:extLst>
          </p:cNvPr>
          <p:cNvSpPr txBox="1"/>
          <p:nvPr/>
        </p:nvSpPr>
        <p:spPr>
          <a:xfrm>
            <a:off x="8598444" y="1486876"/>
            <a:ext cx="1468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Well planning</a:t>
            </a:r>
          </a:p>
        </p:txBody>
      </p:sp>
    </p:spTree>
    <p:extLst>
      <p:ext uri="{BB962C8B-B14F-4D97-AF65-F5344CB8AC3E}">
        <p14:creationId xmlns:p14="http://schemas.microsoft.com/office/powerpoint/2010/main" val="2724280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4808" y="1097430"/>
            <a:ext cx="1783095" cy="934624"/>
          </a:xfrm>
        </p:spPr>
        <p:txBody>
          <a:bodyPr>
            <a:normAutofit/>
          </a:bodyPr>
          <a:lstStyle/>
          <a:p>
            <a:r>
              <a:rPr lang="en-US" sz="4000" dirty="0">
                <a:cs typeface="Calibri Light"/>
              </a:rPr>
              <a:t>Thanks!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4A6CBCB-6583-7CBD-826B-5F54213F2383}"/>
              </a:ext>
            </a:extLst>
          </p:cNvPr>
          <p:cNvSpPr txBox="1">
            <a:spLocks/>
          </p:cNvSpPr>
          <p:nvPr/>
        </p:nvSpPr>
        <p:spPr>
          <a:xfrm>
            <a:off x="5777763" y="2913921"/>
            <a:ext cx="1510140" cy="9346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cs typeface="Calibri Light"/>
              </a:rPr>
              <a:t>Q&amp;A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51226A-7252-8DFC-99E8-07A02855754B}"/>
              </a:ext>
            </a:extLst>
          </p:cNvPr>
          <p:cNvSpPr txBox="1"/>
          <p:nvPr/>
        </p:nvSpPr>
        <p:spPr>
          <a:xfrm>
            <a:off x="1897039" y="6161964"/>
            <a:ext cx="2317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chemeClr val="accent1"/>
                </a:solidFill>
              </a:rPr>
              <a:t>GeoEmbed</a:t>
            </a:r>
            <a:r>
              <a:rPr lang="en-US" sz="2400" b="1" dirty="0">
                <a:solidFill>
                  <a:schemeClr val="accent1"/>
                </a:solidFill>
              </a:rPr>
              <a:t> team</a:t>
            </a:r>
            <a:endParaRPr lang="en-GB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443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61925"/>
            <a:ext cx="10326914" cy="1325563"/>
          </a:xfrm>
        </p:spPr>
        <p:txBody>
          <a:bodyPr/>
          <a:lstStyle/>
          <a:p>
            <a:r>
              <a:rPr lang="en-US" dirty="0" err="1"/>
              <a:t>GeoEmbed</a:t>
            </a:r>
            <a:r>
              <a:rPr lang="en-US" dirty="0"/>
              <a:t>:</a:t>
            </a:r>
            <a:br>
              <a:rPr lang="en-US" dirty="0"/>
            </a:br>
            <a:r>
              <a:rPr lang="en-US" sz="3200" dirty="0"/>
              <a:t>Meet the team</a:t>
            </a:r>
            <a:endParaRPr lang="en-N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18E881-FBA7-BF7C-FD5E-F57D021D5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795" y="1978331"/>
            <a:ext cx="2076242" cy="2147647"/>
          </a:xfrm>
          <a:prstGeom prst="flowChartConnector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2998EA-F0F1-AC41-E65A-2324A38ABAB2}"/>
              </a:ext>
            </a:extLst>
          </p:cNvPr>
          <p:cNvSpPr txBox="1"/>
          <p:nvPr/>
        </p:nvSpPr>
        <p:spPr>
          <a:xfrm>
            <a:off x="3708795" y="4366276"/>
            <a:ext cx="2241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Giuseppe Amendola</a:t>
            </a:r>
          </a:p>
          <a:p>
            <a:pPr algn="ctr"/>
            <a:r>
              <a:rPr lang="en-US" dirty="0"/>
              <a:t>Geophysicist</a:t>
            </a:r>
          </a:p>
          <a:p>
            <a:pPr algn="ctr"/>
            <a:r>
              <a:rPr lang="en-US" i="1" dirty="0"/>
              <a:t> </a:t>
            </a:r>
            <a:endParaRPr lang="en-GB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6BB2DE-DF09-2B7B-5406-E4BF63509C77}"/>
              </a:ext>
            </a:extLst>
          </p:cNvPr>
          <p:cNvSpPr txBox="1"/>
          <p:nvPr/>
        </p:nvSpPr>
        <p:spPr>
          <a:xfrm>
            <a:off x="6934419" y="4366276"/>
            <a:ext cx="2952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Matthieu </a:t>
            </a:r>
            <a:r>
              <a:rPr lang="en-US" b="1" dirty="0" err="1"/>
              <a:t>Guillouet</a:t>
            </a:r>
            <a:endParaRPr lang="en-US" b="1" dirty="0"/>
          </a:p>
          <a:p>
            <a:pPr algn="ctr"/>
            <a:r>
              <a:rPr lang="en-US" dirty="0"/>
              <a:t>AI and software developer</a:t>
            </a:r>
          </a:p>
        </p:txBody>
      </p:sp>
      <p:pic>
        <p:nvPicPr>
          <p:cNvPr id="6146" name="Picture 2" descr="Profile photo of Matthieu Guillouet">
            <a:extLst>
              <a:ext uri="{FF2B5EF4-FFF2-40B4-BE49-F238E27FC236}">
                <a16:creationId xmlns:a16="http://schemas.microsoft.com/office/drawing/2014/main" id="{F840607C-5548-0B7A-B1C3-F9D7FC068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9757" y="2077368"/>
            <a:ext cx="2076243" cy="2076243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Flag of Italy - Wikipedia">
            <a:extLst>
              <a:ext uri="{FF2B5EF4-FFF2-40B4-BE49-F238E27FC236}">
                <a16:creationId xmlns:a16="http://schemas.microsoft.com/office/drawing/2014/main" id="{16E1F9A5-156A-7BEE-7441-9549439E2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441" y="5097828"/>
            <a:ext cx="453437" cy="302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Add Hope 🌺 Discord Bot | The #1 Discord Bot List">
            <a:extLst>
              <a:ext uri="{FF2B5EF4-FFF2-40B4-BE49-F238E27FC236}">
                <a16:creationId xmlns:a16="http://schemas.microsoft.com/office/drawing/2014/main" id="{AD68CEF5-78F1-11AD-C8B2-46D5E5D87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983" y="5097828"/>
            <a:ext cx="453789" cy="302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175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86823"/>
          <a:stretch/>
        </p:blipFill>
        <p:spPr>
          <a:xfrm>
            <a:off x="0" y="0"/>
            <a:ext cx="160655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61925"/>
            <a:ext cx="10326914" cy="1325563"/>
          </a:xfrm>
        </p:spPr>
        <p:txBody>
          <a:bodyPr/>
          <a:lstStyle/>
          <a:p>
            <a:r>
              <a:rPr lang="en-US" dirty="0"/>
              <a:t>The problem</a:t>
            </a:r>
            <a:endParaRPr lang="en-NL" dirty="0"/>
          </a:p>
        </p:txBody>
      </p:sp>
      <p:pic>
        <p:nvPicPr>
          <p:cNvPr id="5" name="Picture 6" descr="AI services provider Geoteric unveils seismic interpretation products">
            <a:extLst>
              <a:ext uri="{FF2B5EF4-FFF2-40B4-BE49-F238E27FC236}">
                <a16:creationId xmlns:a16="http://schemas.microsoft.com/office/drawing/2014/main" id="{0AE16613-5938-0F9C-1A90-F3B0F45BA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7237" y="2344808"/>
            <a:ext cx="5870137" cy="3918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1 Introduction | Geoscience Data and Collections: National Resources in ...">
            <a:extLst>
              <a:ext uri="{FF2B5EF4-FFF2-40B4-BE49-F238E27FC236}">
                <a16:creationId xmlns:a16="http://schemas.microsoft.com/office/drawing/2014/main" id="{C84F1195-B777-8B1B-93F5-FC9601F2A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061" y="217383"/>
            <a:ext cx="3661151" cy="2648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3C44960-486A-C20C-07AA-BF83885AF511}"/>
              </a:ext>
            </a:extLst>
          </p:cNvPr>
          <p:cNvSpPr txBox="1"/>
          <p:nvPr/>
        </p:nvSpPr>
        <p:spPr>
          <a:xfrm>
            <a:off x="1749288" y="1541707"/>
            <a:ext cx="5093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Geoscience data interpretation might be challenging when dealing with several type of data</a:t>
            </a:r>
            <a:endParaRPr lang="en-GB" dirty="0"/>
          </a:p>
        </p:txBody>
      </p:sp>
      <p:pic>
        <p:nvPicPr>
          <p:cNvPr id="8202" name="Picture 10" descr="(a) Schematic core log compiled from core descriptions and -photos ...">
            <a:extLst>
              <a:ext uri="{FF2B5EF4-FFF2-40B4-BE49-F238E27FC236}">
                <a16:creationId xmlns:a16="http://schemas.microsoft.com/office/drawing/2014/main" id="{50A2E607-9C2D-77EE-566E-F0DF9F3A4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4671" y="3269973"/>
            <a:ext cx="2907929" cy="305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Geophysics feature | Seismic interpretation maximises recovery | OPC">
            <a:extLst>
              <a:ext uri="{FF2B5EF4-FFF2-40B4-BE49-F238E27FC236}">
                <a16:creationId xmlns:a16="http://schemas.microsoft.com/office/drawing/2014/main" id="{A273F7C2-37E0-1792-E3B7-0662334A7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289" y="1210301"/>
            <a:ext cx="10193954" cy="5485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96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86875"/>
          <a:stretch/>
        </p:blipFill>
        <p:spPr>
          <a:xfrm>
            <a:off x="0" y="0"/>
            <a:ext cx="16002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61925"/>
            <a:ext cx="10326914" cy="1325563"/>
          </a:xfrm>
        </p:spPr>
        <p:txBody>
          <a:bodyPr/>
          <a:lstStyle/>
          <a:p>
            <a:r>
              <a:rPr lang="en-US" dirty="0"/>
              <a:t>The solution</a:t>
            </a:r>
            <a:endParaRPr lang="en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0AF368-2132-D12E-4D96-06542BD2A42A}"/>
              </a:ext>
            </a:extLst>
          </p:cNvPr>
          <p:cNvSpPr txBox="1"/>
          <p:nvPr/>
        </p:nvSpPr>
        <p:spPr>
          <a:xfrm>
            <a:off x="1813891" y="1666984"/>
            <a:ext cx="5740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AI agent that can leverage all the company data for efficient geoscience data interpretation</a:t>
            </a:r>
            <a:endParaRPr lang="en-GB" sz="2000" dirty="0"/>
          </a:p>
        </p:txBody>
      </p:sp>
      <p:pic>
        <p:nvPicPr>
          <p:cNvPr id="8" name="Picture 2" descr="Collaborative Seismic Interpretation – VRGeo">
            <a:extLst>
              <a:ext uri="{FF2B5EF4-FFF2-40B4-BE49-F238E27FC236}">
                <a16:creationId xmlns:a16="http://schemas.microsoft.com/office/drawing/2014/main" id="{A44F617E-CFC1-6D4A-9AE6-3993FB55B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5400" y="3230216"/>
            <a:ext cx="5426600" cy="3627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harter Tech Limited – We train Geoscientists in the art of Seismic ...">
            <a:extLst>
              <a:ext uri="{FF2B5EF4-FFF2-40B4-BE49-F238E27FC236}">
                <a16:creationId xmlns:a16="http://schemas.microsoft.com/office/drawing/2014/main" id="{CA17A6E9-1111-CA88-40D1-79CDD9C418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1254" y="2650610"/>
            <a:ext cx="5439320" cy="282293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Artificial Intelligence Technology Brin Ai Vector, Brin Ai, Artificial ...">
            <a:extLst>
              <a:ext uri="{FF2B5EF4-FFF2-40B4-BE49-F238E27FC236}">
                <a16:creationId xmlns:a16="http://schemas.microsoft.com/office/drawing/2014/main" id="{1DEBCCF9-9990-8DB4-2FCE-06A15F20D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934007" y="1096854"/>
            <a:ext cx="1808328" cy="1808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EF3887-82BD-6C5B-E14E-2B12E788932E}"/>
              </a:ext>
            </a:extLst>
          </p:cNvPr>
          <p:cNvSpPr txBox="1"/>
          <p:nvPr/>
        </p:nvSpPr>
        <p:spPr>
          <a:xfrm>
            <a:off x="8226465" y="1026392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GeoEmbed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553035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86875"/>
          <a:stretch/>
        </p:blipFill>
        <p:spPr>
          <a:xfrm>
            <a:off x="0" y="0"/>
            <a:ext cx="16002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61925"/>
            <a:ext cx="10326914" cy="1325563"/>
          </a:xfrm>
        </p:spPr>
        <p:txBody>
          <a:bodyPr/>
          <a:lstStyle/>
          <a:p>
            <a:r>
              <a:rPr lang="en-US" dirty="0"/>
              <a:t>Proof of concept</a:t>
            </a:r>
            <a:endParaRPr lang="en-NL" dirty="0"/>
          </a:p>
        </p:txBody>
      </p:sp>
      <p:pic>
        <p:nvPicPr>
          <p:cNvPr id="3" name="Picture 2" descr="Charter Tech Limited – We train Geoscientists in the art of Seismic ...">
            <a:extLst>
              <a:ext uri="{FF2B5EF4-FFF2-40B4-BE49-F238E27FC236}">
                <a16:creationId xmlns:a16="http://schemas.microsoft.com/office/drawing/2014/main" id="{2C1100E9-1AB1-4B16-1792-0EDF847F7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771" y="1345432"/>
            <a:ext cx="5117390" cy="265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The Next Evolution of Oklahoma’s Seismic Monitoring System – EnergyHQ">
            <a:extLst>
              <a:ext uri="{FF2B5EF4-FFF2-40B4-BE49-F238E27FC236}">
                <a16:creationId xmlns:a16="http://schemas.microsoft.com/office/drawing/2014/main" id="{3F966883-DF6D-FFBC-CA59-E67C53103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169" y="3428999"/>
            <a:ext cx="6657970" cy="3328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148169-7C98-F750-5773-A932EB270917}"/>
              </a:ext>
            </a:extLst>
          </p:cNvPr>
          <p:cNvSpPr txBox="1"/>
          <p:nvPr/>
        </p:nvSpPr>
        <p:spPr>
          <a:xfrm>
            <a:off x="2091169" y="1774209"/>
            <a:ext cx="378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tests carried out for this hackathon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7374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-127761"/>
            <a:ext cx="10326914" cy="1325563"/>
          </a:xfrm>
        </p:spPr>
        <p:txBody>
          <a:bodyPr/>
          <a:lstStyle/>
          <a:p>
            <a:r>
              <a:rPr lang="en-US" sz="2800">
                <a:ea typeface="+mj-lt"/>
                <a:cs typeface="+mj-lt"/>
              </a:rPr>
              <a:t>The technology behind – build a </a:t>
            </a:r>
            <a:r>
              <a:rPr lang="en-US" sz="2800" b="1">
                <a:ea typeface="+mj-lt"/>
                <a:cs typeface="+mj-lt"/>
              </a:rPr>
              <a:t>general purpose powerful embedding space</a:t>
            </a:r>
            <a:endParaRPr lang="en-GB" sz="2800" b="1">
              <a:ea typeface="+mj-lt"/>
              <a:cs typeface="+mj-lt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EB35921-5F36-A739-8462-53F6ECC8018C}"/>
              </a:ext>
            </a:extLst>
          </p:cNvPr>
          <p:cNvSpPr txBox="1">
            <a:spLocks/>
          </p:cNvSpPr>
          <p:nvPr/>
        </p:nvSpPr>
        <p:spPr>
          <a:xfrm>
            <a:off x="1631689" y="119423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/>
              <a:t>Based on CLIP model from OpenAI </a:t>
            </a:r>
            <a:r>
              <a:rPr lang="en-GB" sz="1800">
                <a:ea typeface="+mn-lt"/>
                <a:cs typeface="+mn-lt"/>
              </a:rPr>
              <a:t>which is built on pairs (text, image) </a:t>
            </a:r>
            <a:endParaRPr lang="en-GB" sz="1800"/>
          </a:p>
          <a:p>
            <a:r>
              <a:rPr lang="en-GB" sz="1800"/>
              <a:t>We use pretrained model </a:t>
            </a:r>
            <a:r>
              <a:rPr lang="en-GB" sz="1800">
                <a:ea typeface="+mn-lt"/>
                <a:cs typeface="+mn-lt"/>
              </a:rPr>
              <a:t>"</a:t>
            </a:r>
            <a:r>
              <a:rPr lang="en-GB" sz="1800" err="1">
                <a:ea typeface="+mn-lt"/>
                <a:cs typeface="+mn-lt"/>
              </a:rPr>
              <a:t>ViT</a:t>
            </a:r>
            <a:r>
              <a:rPr lang="en-GB" sz="1800">
                <a:ea typeface="+mn-lt"/>
                <a:cs typeface="+mn-lt"/>
              </a:rPr>
              <a:t>-B/32"</a:t>
            </a:r>
          </a:p>
          <a:p>
            <a:r>
              <a:rPr lang="en-GB" sz="1800"/>
              <a:t>We build our own dataset to finetune </a:t>
            </a:r>
            <a:r>
              <a:rPr lang="en-GB" sz="1800">
                <a:ea typeface="+mn-lt"/>
                <a:cs typeface="+mn-lt"/>
              </a:rPr>
              <a:t>"</a:t>
            </a:r>
            <a:r>
              <a:rPr lang="en-GB" sz="1800" err="1">
                <a:ea typeface="+mn-lt"/>
                <a:cs typeface="+mn-lt"/>
              </a:rPr>
              <a:t>ViT</a:t>
            </a:r>
            <a:r>
              <a:rPr lang="en-GB" sz="1800">
                <a:ea typeface="+mn-lt"/>
                <a:cs typeface="+mn-lt"/>
              </a:rPr>
              <a:t>-B/32"</a:t>
            </a:r>
            <a:endParaRPr lang="en-GB" sz="1800">
              <a:cs typeface="Calibri"/>
            </a:endParaRPr>
          </a:p>
          <a:p>
            <a:r>
              <a:rPr lang="en-GB" sz="1800">
                <a:cs typeface="Calibri"/>
              </a:rPr>
              <a:t>The general idea is to build a common embedding space for all geoscience material (images, signals, log wells, textual descriptions)</a:t>
            </a:r>
            <a:endParaRPr lang="en-GB" sz="1800"/>
          </a:p>
          <a:p>
            <a:r>
              <a:rPr lang="en-GB" sz="1800">
                <a:cs typeface="Calibri"/>
              </a:rPr>
              <a:t>Here only image (Visual Transformers) and text (Transformers) -&gt; maximize cosine similarity</a:t>
            </a:r>
          </a:p>
        </p:txBody>
      </p:sp>
      <p:pic>
        <p:nvPicPr>
          <p:cNvPr id="12" name="Picture 2" descr="A diagram of a bird&#10;&#10;Description automatically generated">
            <a:extLst>
              <a:ext uri="{FF2B5EF4-FFF2-40B4-BE49-F238E27FC236}">
                <a16:creationId xmlns:a16="http://schemas.microsoft.com/office/drawing/2014/main" id="{09F0632D-0111-32BE-719E-428BCE8404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8155" y="3560510"/>
            <a:ext cx="6887788" cy="3012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6471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61925"/>
            <a:ext cx="10326914" cy="1325563"/>
          </a:xfrm>
        </p:spPr>
        <p:txBody>
          <a:bodyPr/>
          <a:lstStyle/>
          <a:p>
            <a:r>
              <a:rPr lang="en-US"/>
              <a:t>Dataset</a:t>
            </a:r>
            <a:endParaRPr lang="en-N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215CB3-6369-6337-468E-7D07B0B95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587" y="3278820"/>
            <a:ext cx="3803969" cy="33848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09E5A2-B3F9-0C5B-69BC-7D92BB3973DA}"/>
              </a:ext>
            </a:extLst>
          </p:cNvPr>
          <p:cNvSpPr txBox="1"/>
          <p:nvPr/>
        </p:nvSpPr>
        <p:spPr>
          <a:xfrm>
            <a:off x="4105982" y="2978726"/>
            <a:ext cx="865279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Only 10 examples but 3 modalities for each description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2BE6CA-B217-314D-63EF-0607EBC747D6}"/>
              </a:ext>
            </a:extLst>
          </p:cNvPr>
          <p:cNvSpPr txBox="1"/>
          <p:nvPr/>
        </p:nvSpPr>
        <p:spPr>
          <a:xfrm>
            <a:off x="1909630" y="1640397"/>
            <a:ext cx="439492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ptos"/>
              </a:rPr>
              <a:t>Images taken from </a:t>
            </a:r>
            <a:r>
              <a:rPr lang="en-US" u="sng" dirty="0">
                <a:solidFill>
                  <a:srgbClr val="467886"/>
                </a:solidFill>
                <a:latin typeface="Aptos"/>
                <a:hlinkClick r:id="rId4"/>
              </a:rPr>
              <a:t>https://wiki.seg.org/wiki/F3_Netherlands</a:t>
            </a:r>
            <a:r>
              <a:rPr lang="en-US">
                <a:solidFill>
                  <a:srgbClr val="000000"/>
                </a:solidFill>
                <a:latin typeface="Calibri"/>
                <a:cs typeface="Calibri"/>
              </a:rPr>
              <a:t> 3D marine dataset</a:t>
            </a:r>
            <a:endParaRPr lang="en-US" dirty="0"/>
          </a:p>
        </p:txBody>
      </p:sp>
      <p:pic>
        <p:nvPicPr>
          <p:cNvPr id="8" name="Picture 2" descr="Impression">
            <a:extLst>
              <a:ext uri="{FF2B5EF4-FFF2-40B4-BE49-F238E27FC236}">
                <a16:creationId xmlns:a16="http://schemas.microsoft.com/office/drawing/2014/main" id="{8CEBAB9E-5CB5-CC73-444D-30682B667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498" y="-412"/>
            <a:ext cx="5058767" cy="283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AF72BD-2FE7-0216-ACEC-C5F01ACE3C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9186" y="4839488"/>
            <a:ext cx="5354375" cy="146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945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85" y="-137618"/>
            <a:ext cx="10326914" cy="1325563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Code and data available</a:t>
            </a:r>
            <a:endParaRPr lang="en-US">
              <a:cs typeface="Calibri Light"/>
            </a:endParaRP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87B025B-F41B-B8F6-FAAD-B726E2504E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9" b="17998"/>
          <a:stretch/>
        </p:blipFill>
        <p:spPr>
          <a:xfrm>
            <a:off x="2190923" y="1102340"/>
            <a:ext cx="4203761" cy="56236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B3C383-C50B-8056-94F0-2D6D62BABA3A}"/>
              </a:ext>
            </a:extLst>
          </p:cNvPr>
          <p:cNvSpPr txBox="1"/>
          <p:nvPr/>
        </p:nvSpPr>
        <p:spPr>
          <a:xfrm>
            <a:off x="6846665" y="280157"/>
            <a:ext cx="50229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Calibri Light"/>
                <a:cs typeface="Calibri Light"/>
              </a:rPr>
              <a:t>github.com/EAGE-Annual-Hackathon/</a:t>
            </a:r>
            <a:r>
              <a:rPr lang="en-US" b="1" err="1">
                <a:latin typeface="Calibri Light"/>
                <a:cs typeface="Calibri Light"/>
              </a:rPr>
              <a:t>GeoEmbed</a:t>
            </a:r>
            <a:endParaRPr lang="en-US" b="1">
              <a:cs typeface="Calibri"/>
            </a:endParaRPr>
          </a:p>
        </p:txBody>
      </p:sp>
      <p:pic>
        <p:nvPicPr>
          <p:cNvPr id="9" name="Picture 8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1E5F69F-53B6-E6CA-8A73-FD5E3A43BB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758" b="3188"/>
          <a:stretch/>
        </p:blipFill>
        <p:spPr>
          <a:xfrm>
            <a:off x="7428447" y="757346"/>
            <a:ext cx="4202582" cy="597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665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A3EE23C-D2D0-5F71-16A9-05C16F1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C4285-8B9A-31B7-4DB2-50754475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85" y="-137618"/>
            <a:ext cx="10326914" cy="1325563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Training – model learns</a:t>
            </a:r>
            <a:endParaRPr lang="en-US">
              <a:cs typeface="Calibri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BD77C2-28A4-55D3-34D1-D379DE995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611" y="2328472"/>
            <a:ext cx="5105007" cy="35846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FD8F86-0C9B-9954-AEEF-143C36223285}"/>
              </a:ext>
            </a:extLst>
          </p:cNvPr>
          <p:cNvSpPr txBox="1"/>
          <p:nvPr/>
        </p:nvSpPr>
        <p:spPr>
          <a:xfrm>
            <a:off x="2008909" y="1108363"/>
            <a:ext cx="408971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cs typeface="Calibri"/>
              </a:rPr>
              <a:t>Around 100 steps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/>
              </a:rPr>
              <a:t>Adam optimizer: learning rate of 5e-5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/>
              </a:rPr>
              <a:t>Batch of 10 pairs</a:t>
            </a:r>
          </a:p>
        </p:txBody>
      </p:sp>
    </p:spTree>
    <p:extLst>
      <p:ext uri="{BB962C8B-B14F-4D97-AF65-F5344CB8AC3E}">
        <p14:creationId xmlns:p14="http://schemas.microsoft.com/office/powerpoint/2010/main" val="1385221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2028</TotalTime>
  <Words>341</Words>
  <Application>Microsoft Office PowerPoint</Application>
  <PresentationFormat>Widescreen</PresentationFormat>
  <Paragraphs>59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Calibri Light</vt:lpstr>
      <vt:lpstr>Office Theme</vt:lpstr>
      <vt:lpstr>1_Office Theme</vt:lpstr>
      <vt:lpstr>GeoEmbed</vt:lpstr>
      <vt:lpstr>GeoEmbed: Meet the team</vt:lpstr>
      <vt:lpstr>The problem</vt:lpstr>
      <vt:lpstr>The solution</vt:lpstr>
      <vt:lpstr>Proof of concept</vt:lpstr>
      <vt:lpstr>The technology behind – build a general purpose powerful embedding space</vt:lpstr>
      <vt:lpstr>Dataset</vt:lpstr>
      <vt:lpstr>Code and data available</vt:lpstr>
      <vt:lpstr>Training – model learns</vt:lpstr>
      <vt:lpstr>Test1: Results</vt:lpstr>
      <vt:lpstr>Test2: Results</vt:lpstr>
      <vt:lpstr>Conclusion &amp; Way forward</vt:lpstr>
      <vt:lpstr>Some applications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GeoEmbed</dc:title>
  <dc:creator>Giuseppe Amendola</dc:creator>
  <cp:lastModifiedBy>Giuseppe Amendola</cp:lastModifiedBy>
  <cp:revision>2</cp:revision>
  <dcterms:created xsi:type="dcterms:W3CDTF">2024-06-09T11:13:53Z</dcterms:created>
  <dcterms:modified xsi:type="dcterms:W3CDTF">2024-06-10T21:02:05Z</dcterms:modified>
</cp:coreProperties>
</file>

<file path=docProps/thumbnail.jpeg>
</file>